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24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24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46" Type="http://schemas.openxmlformats.org/officeDocument/2006/relationships/slide" Target="slides/slide41.xml"/><Relationship Id="rId23" Type="http://schemas.openxmlformats.org/officeDocument/2006/relationships/slide" Target="slides/slide18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437c169b4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437c169b4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54ce215c9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54ce215c9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437c169b4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437c169b4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439b70738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439b70738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4620afe5e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4620afe5e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4ccbc3b7c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4ccbc3b7c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43f2d23984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43f2d2398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43f2d23984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43f2d23984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43f2d23984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43f2d23984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43f2d23984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43f2d23984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426c77cab1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426c77cab1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45d7f69ab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45d7f69ab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4fcbbdc33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4fcbbdc33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4fcbbdc330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4fcbbdc330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4fcbbdc330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4fcbbdc33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504730aed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504730aed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504730aed5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504730aed5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45d7f69abd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45d7f69ab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463e7af75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463e7af75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463e7af752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463e7af75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463e7af752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463e7af75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4d1a84d823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4d1a84d823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463e7af752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463e7af752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463e7af752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463e7af752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463e7af752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463e7af752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45d7f69abd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45d7f69ab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4620afe5e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4620afe5e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4620afe5e9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4620afe5e9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4620afe5e9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4620afe5e9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7f117c36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7f117c36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4620afe5e9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4620afe5e9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4620afe5e9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4620afe5e9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439b707386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439b707386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4620afe5e9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4620afe5e9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565c9770f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565c9770f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44882e86a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44882e86a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44882e86a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44882e86a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426c77cab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426c77cab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426c77cab1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426c77cab1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4fcbbdc33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4fcbbdc33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gif"/><Relationship Id="rId4" Type="http://schemas.openxmlformats.org/officeDocument/2006/relationships/image" Target="../media/image14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gif"/><Relationship Id="rId4" Type="http://schemas.openxmlformats.org/officeDocument/2006/relationships/image" Target="../media/image19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gif"/><Relationship Id="rId4" Type="http://schemas.openxmlformats.org/officeDocument/2006/relationships/image" Target="../media/image31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gif"/><Relationship Id="rId4" Type="http://schemas.openxmlformats.org/officeDocument/2006/relationships/image" Target="../media/image33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gif"/><Relationship Id="rId4" Type="http://schemas.openxmlformats.org/officeDocument/2006/relationships/image" Target="../media/image21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gif"/><Relationship Id="rId4" Type="http://schemas.openxmlformats.org/officeDocument/2006/relationships/image" Target="../media/image28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hyperlink" Target="http://www.pietrocola.eu" TargetMode="External"/><Relationship Id="rId5" Type="http://schemas.openxmlformats.org/officeDocument/2006/relationships/hyperlink" Target="mailto:giorgio.pietrocola@gmail.com" TargetMode="External"/><Relationship Id="rId6" Type="http://schemas.openxmlformats.org/officeDocument/2006/relationships/hyperlink" Target="https://scholar.google.com/citations?user=M0z3jiYAAAAJ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gif"/><Relationship Id="rId4" Type="http://schemas.openxmlformats.org/officeDocument/2006/relationships/image" Target="../media/image2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gif"/><Relationship Id="rId4" Type="http://schemas.openxmlformats.org/officeDocument/2006/relationships/image" Target="../media/image23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gif"/><Relationship Id="rId4" Type="http://schemas.openxmlformats.org/officeDocument/2006/relationships/image" Target="../media/image25.gif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gif"/><Relationship Id="rId4" Type="http://schemas.openxmlformats.org/officeDocument/2006/relationships/image" Target="../media/image4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gif"/><Relationship Id="rId4" Type="http://schemas.openxmlformats.org/officeDocument/2006/relationships/image" Target="../media/image2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gif"/><Relationship Id="rId4" Type="http://schemas.openxmlformats.org/officeDocument/2006/relationships/image" Target="../media/image32.gif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gif"/><Relationship Id="rId4" Type="http://schemas.openxmlformats.org/officeDocument/2006/relationships/image" Target="../media/image35.gif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4.gif"/><Relationship Id="rId4" Type="http://schemas.openxmlformats.org/officeDocument/2006/relationships/image" Target="../media/image54.gif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9.gif"/><Relationship Id="rId4" Type="http://schemas.openxmlformats.org/officeDocument/2006/relationships/image" Target="../media/image51.gif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maecla.it/tartapelago/frattali/falene/index.htm" TargetMode="External"/><Relationship Id="rId10" Type="http://schemas.openxmlformats.org/officeDocument/2006/relationships/hyperlink" Target="http://www.pietrocola.eu" TargetMode="External"/><Relationship Id="rId13" Type="http://schemas.openxmlformats.org/officeDocument/2006/relationships/hyperlink" Target="https://lnx.maecla.it/wp/" TargetMode="External"/><Relationship Id="rId12" Type="http://schemas.openxmlformats.org/officeDocument/2006/relationships/hyperlink" Target="https://www.maecla.it/tartapelago.htm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hyperlink" Target="https://www.afsu.it/wp-content/uploads/2023/07/Periodico-di-Matematica-IV-Vol.-V-2-Online.pdf#page=111" TargetMode="External"/><Relationship Id="rId9" Type="http://schemas.openxmlformats.org/officeDocument/2006/relationships/hyperlink" Target="http://www.pietrocola.eu/FarTer.pdf" TargetMode="External"/><Relationship Id="rId5" Type="http://schemas.openxmlformats.org/officeDocument/2006/relationships/hyperlink" Target="http://www.pietrocola.eu/incmat/Pietrocola_Seminario_.pdf" TargetMode="External"/><Relationship Id="rId6" Type="http://schemas.openxmlformats.org/officeDocument/2006/relationships/hyperlink" Target="http://www.pietrocola.eu/A/4_2023.pdf" TargetMode="External"/><Relationship Id="rId7" Type="http://schemas.openxmlformats.org/officeDocument/2006/relationships/hyperlink" Target="http://www.pietrocola.eu/A/3_2024.pdf" TargetMode="External"/><Relationship Id="rId8" Type="http://schemas.openxmlformats.org/officeDocument/2006/relationships/hyperlink" Target="https://www.afsu.it/wp-content/uploads/2025/01/Periodico-di-Matematica-IV-Vol.-VI-4-Online.pdf#page=117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3.gif"/><Relationship Id="rId4" Type="http://schemas.openxmlformats.org/officeDocument/2006/relationships/image" Target="../media/image49.gif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6.gif"/><Relationship Id="rId4" Type="http://schemas.openxmlformats.org/officeDocument/2006/relationships/image" Target="../media/image50.gif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0.gif"/><Relationship Id="rId4" Type="http://schemas.openxmlformats.org/officeDocument/2006/relationships/image" Target="../media/image5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gif"/><Relationship Id="rId4" Type="http://schemas.openxmlformats.org/officeDocument/2006/relationships/image" Target="../media/image58.gif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2.gif"/><Relationship Id="rId4" Type="http://schemas.openxmlformats.org/officeDocument/2006/relationships/image" Target="../media/image47.gif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6.gif"/><Relationship Id="rId4" Type="http://schemas.openxmlformats.org/officeDocument/2006/relationships/image" Target="../media/image57.gif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6.gif"/><Relationship Id="rId4" Type="http://schemas.openxmlformats.org/officeDocument/2006/relationships/image" Target="../media/image61.gif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9.gif"/><Relationship Id="rId4" Type="http://schemas.openxmlformats.org/officeDocument/2006/relationships/image" Target="../media/image60.gif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4.gif"/><Relationship Id="rId4" Type="http://schemas.openxmlformats.org/officeDocument/2006/relationships/image" Target="../media/image62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gif"/><Relationship Id="rId4" Type="http://schemas.openxmlformats.org/officeDocument/2006/relationships/hyperlink" Target="https://www.maecla.it/tartapelago.htm" TargetMode="External"/><Relationship Id="rId5" Type="http://schemas.openxmlformats.org/officeDocument/2006/relationships/image" Target="../media/image3.gif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3.gif"/><Relationship Id="rId4" Type="http://schemas.openxmlformats.org/officeDocument/2006/relationships/image" Target="../media/image66.gif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3.gif"/><Relationship Id="rId4" Type="http://schemas.openxmlformats.org/officeDocument/2006/relationships/hyperlink" Target="https://www.maecla.it/tartapelago/frattali/falene/index.htm" TargetMode="External"/><Relationship Id="rId5" Type="http://schemas.openxmlformats.org/officeDocument/2006/relationships/image" Target="../media/image65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Relationship Id="rId4" Type="http://schemas.openxmlformats.org/officeDocument/2006/relationships/image" Target="../media/image6.jpg"/><Relationship Id="rId5" Type="http://schemas.openxmlformats.org/officeDocument/2006/relationships/image" Target="../media/image2.gif"/><Relationship Id="rId6" Type="http://schemas.openxmlformats.org/officeDocument/2006/relationships/image" Target="../media/image4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Relationship Id="rId4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260350"/>
            <a:ext cx="8520600" cy="483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21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Ascea-Velia MatEleatica 17 maggio 2025</a:t>
            </a:r>
            <a:br>
              <a:rPr b="1" lang="it" sz="35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it" sz="35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Introduzione ai frattali attraverso Zenone d’Elea,</a:t>
            </a:r>
            <a:endParaRPr b="1" sz="35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35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Apollonio di Perga </a:t>
            </a:r>
            <a:br>
              <a:rPr b="1" lang="it" sz="35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it" sz="35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 Erone d’Alessandria</a:t>
            </a:r>
            <a:endParaRPr b="1" sz="35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1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di Giorgio Pietrocola</a:t>
            </a:r>
            <a:endParaRPr b="1" sz="21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/>
          <p:nvPr>
            <p:ph type="title"/>
          </p:nvPr>
        </p:nvSpPr>
        <p:spPr>
          <a:xfrm>
            <a:off x="311700" y="445025"/>
            <a:ext cx="8408700" cy="112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Zenone evidenzia problemi in uno spazio fisico  conforme alla </a:t>
            </a:r>
            <a:r>
              <a:rPr lang="it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geo</a:t>
            </a: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metria del suo tempo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1" name="Google Shape;111;p22"/>
          <p:cNvSpPr txBox="1"/>
          <p:nvPr>
            <p:ph idx="1" type="body"/>
          </p:nvPr>
        </p:nvSpPr>
        <p:spPr>
          <a:xfrm>
            <a:off x="255750" y="2309250"/>
            <a:ext cx="8520600" cy="14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100">
                <a:latin typeface="Comic Sans MS"/>
                <a:ea typeface="Comic Sans MS"/>
                <a:cs typeface="Comic Sans MS"/>
                <a:sym typeface="Comic Sans MS"/>
              </a:rPr>
              <a:t>Tale concezione spaziale sarà messa in discussione dalla pluralità delle geometrie possibili (non euclidee), dalla relatività einsteiniana e da moderne ipotesi di spazio e di tempo granulari…</a:t>
            </a:r>
            <a:endParaRPr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21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2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/>
          <p:nvPr>
            <p:ph type="title"/>
          </p:nvPr>
        </p:nvSpPr>
        <p:spPr>
          <a:xfrm>
            <a:off x="311700" y="445025"/>
            <a:ext cx="87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Illusione del movimento dimostrata per assurdo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7" name="Google Shape;117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omic Sans MS"/>
              <a:buChar char="●"/>
            </a:pPr>
            <a:r>
              <a:rPr lang="it" sz="2400">
                <a:latin typeface="Comic Sans MS"/>
                <a:ea typeface="Comic Sans MS"/>
                <a:cs typeface="Comic Sans MS"/>
                <a:sym typeface="Comic Sans MS"/>
              </a:rPr>
              <a:t>Paradosso dello stadio. </a:t>
            </a:r>
            <a:br>
              <a:rPr lang="it" sz="21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it" sz="2100">
                <a:latin typeface="Comic Sans MS"/>
                <a:ea typeface="Comic Sans MS"/>
                <a:cs typeface="Comic Sans MS"/>
                <a:sym typeface="Comic Sans MS"/>
              </a:rPr>
              <a:t>Impossibilità di spostarsi da un estremo all’altro. </a:t>
            </a:r>
            <a:endParaRPr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omic Sans MS"/>
              <a:buChar char="●"/>
            </a:pPr>
            <a:r>
              <a:rPr lang="it" sz="2400">
                <a:latin typeface="Comic Sans MS"/>
                <a:ea typeface="Comic Sans MS"/>
                <a:cs typeface="Comic Sans MS"/>
                <a:sym typeface="Comic Sans MS"/>
              </a:rPr>
              <a:t>Paradosso di Achille e la tartaruga. </a:t>
            </a:r>
            <a:br>
              <a:rPr lang="it" sz="21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it" sz="2100">
                <a:latin typeface="Comic Sans MS"/>
                <a:ea typeface="Comic Sans MS"/>
                <a:cs typeface="Comic Sans MS"/>
                <a:sym typeface="Comic Sans MS"/>
              </a:rPr>
              <a:t>Impossibilità che il veloce Achille raggiunga la lenta tartaruga. </a:t>
            </a:r>
            <a:endParaRPr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2100">
                <a:latin typeface="Comic Sans MS"/>
                <a:ea typeface="Comic Sans MS"/>
                <a:cs typeface="Comic Sans MS"/>
                <a:sym typeface="Comic Sans MS"/>
              </a:rPr>
              <a:t>In entrambi i casi viene indicata una procedura che, su scale diverse,  ripropone all’infinito la stessa situazione, il che porta, data la natura del segmento, a una successione senza fine di eventi. </a:t>
            </a:r>
            <a:endParaRPr sz="2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/>
          <p:nvPr>
            <p:ph type="title"/>
          </p:nvPr>
        </p:nvSpPr>
        <p:spPr>
          <a:xfrm>
            <a:off x="311700" y="445025"/>
            <a:ext cx="8520600" cy="97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Una tartaruga del Logo rappresenta il primo paradosso evidenziando la natura autosimile del segmento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3" name="Google Shape;123;p24"/>
          <p:cNvSpPr txBox="1"/>
          <p:nvPr>
            <p:ph idx="1" type="body"/>
          </p:nvPr>
        </p:nvSpPr>
        <p:spPr>
          <a:xfrm>
            <a:off x="311700" y="3943350"/>
            <a:ext cx="8520600" cy="111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 l’unità è il segmento da percorrere, a ogni ciclo della procedura la somma si allunga: 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it">
                <a:latin typeface="Comic Sans MS"/>
                <a:ea typeface="Comic Sans MS"/>
                <a:cs typeface="Comic Sans MS"/>
                <a:sym typeface="Comic Sans MS"/>
              </a:rPr>
              <a:t>1 / 2 + 1 / 4 + 1 / 8 + 1 / 16 + 1 / 32 + 1 / 64 + 1 /128 + </a:t>
            </a: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…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4" name="Google Shape;124;p24" title="EleaT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700" y="1745550"/>
            <a:ext cx="8839200" cy="176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>
            <p:ph type="title"/>
          </p:nvPr>
        </p:nvSpPr>
        <p:spPr>
          <a:xfrm>
            <a:off x="98075" y="191625"/>
            <a:ext cx="9060600" cy="12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Tre </a:t>
            </a: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tartarughe  rappresentano il secondo paradosso </a:t>
            </a: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evidenziando la natura autosimile del segmento</a:t>
            </a:r>
            <a:br>
              <a:rPr lang="it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it" sz="2000">
                <a:latin typeface="Comic Sans MS"/>
                <a:ea typeface="Comic Sans MS"/>
                <a:cs typeface="Comic Sans MS"/>
                <a:sym typeface="Comic Sans MS"/>
              </a:rPr>
              <a:t>(nell’ipotesi che  la velocità di Achille sia doppia rispetto a quella della tartaruga)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0" name="Google Shape;130;p25"/>
          <p:cNvSpPr txBox="1"/>
          <p:nvPr>
            <p:ph idx="1" type="body"/>
          </p:nvPr>
        </p:nvSpPr>
        <p:spPr>
          <a:xfrm>
            <a:off x="259550" y="3352525"/>
            <a:ext cx="8520600" cy="17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it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 l’unità è la distanza iniziale tra i due corridori, a ogni ciclo della procedura le somme degli spazi percorsi si allungano:</a:t>
            </a:r>
            <a:br>
              <a:rPr b="1" lang="it" sz="2016">
                <a:latin typeface="Comic Sans MS"/>
                <a:ea typeface="Comic Sans MS"/>
                <a:cs typeface="Comic Sans MS"/>
                <a:sym typeface="Comic Sans MS"/>
              </a:rPr>
            </a:br>
            <a:br>
              <a:rPr b="1" lang="it" sz="2016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it" sz="2016">
                <a:latin typeface="Comic Sans MS"/>
                <a:ea typeface="Comic Sans MS"/>
                <a:cs typeface="Comic Sans MS"/>
                <a:sym typeface="Comic Sans MS"/>
              </a:rPr>
              <a:t>Achille:</a:t>
            </a:r>
            <a:r>
              <a:rPr b="1" lang="it">
                <a:latin typeface="Comic Sans MS"/>
                <a:ea typeface="Comic Sans MS"/>
                <a:cs typeface="Comic Sans MS"/>
                <a:sym typeface="Comic Sans MS"/>
              </a:rPr>
              <a:t>         1 + 1 / 2 + 1 / 4 + 1 / 8  + 1 / 16 + 1 / 32 + 1 / 64  + …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016">
                <a:latin typeface="Comic Sans MS"/>
                <a:ea typeface="Comic Sans MS"/>
                <a:cs typeface="Comic Sans MS"/>
                <a:sym typeface="Comic Sans MS"/>
              </a:rPr>
              <a:t>Tartaruga:</a:t>
            </a:r>
            <a:r>
              <a:rPr b="1" lang="it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b="1" lang="it">
                <a:latin typeface="Comic Sans MS"/>
                <a:ea typeface="Comic Sans MS"/>
                <a:cs typeface="Comic Sans MS"/>
                <a:sym typeface="Comic Sans MS"/>
              </a:rPr>
              <a:t>1 / 2 + 1 / 4 + 1 / 8 + 1 / 16 + 1 / 32 + 1 / 64 + 1 /128 +</a:t>
            </a: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 …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1" name="Google Shape;131;p25" title="EleaA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57575"/>
            <a:ext cx="8839200" cy="176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Riflessioni sul tema dei due paradossi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7" name="Google Shape;137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Quale luna è nascosta dal dito che vorrebbe indicarla?</a:t>
            </a:r>
            <a:endParaRPr sz="1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Cosa è irrilevante cosa no nella narrazione dei due paradossi?</a:t>
            </a:r>
            <a:endParaRPr sz="1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Achille, la tartaruga e lo stadio sono attori sostituibili ?</a:t>
            </a:r>
            <a:endParaRPr sz="1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 il numero 1/2  è fondamentale?</a:t>
            </a:r>
            <a:endParaRPr sz="1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Cosa è una progressione geometrica?</a:t>
            </a:r>
            <a:endParaRPr sz="1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 nostri studenti incontrano, magari a loro insaputa, la problematica di questi paradossi prima di studiare storia della filosofia?</a:t>
            </a:r>
            <a:endParaRPr sz="1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 sì, è per loro occasione di riflessione? </a:t>
            </a:r>
            <a:br>
              <a:rPr lang="it" sz="1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it" sz="1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Zero virgola uno periodico in base due c’entra qualcosa con i paradossi di Zenone?</a:t>
            </a:r>
            <a:br>
              <a:rPr lang="it" sz="1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it" sz="1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Come è</a:t>
            </a:r>
            <a:r>
              <a:rPr lang="it" sz="1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possibile sommare infiniti addendi?</a:t>
            </a:r>
            <a:endParaRPr sz="1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Come può una somma interminabile terminare in un risultato preciso?</a:t>
            </a:r>
            <a:endParaRPr sz="1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Cosa è l’infinito attuale?</a:t>
            </a:r>
            <a:endParaRPr sz="1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/>
          <p:nvPr>
            <p:ph type="title"/>
          </p:nvPr>
        </p:nvSpPr>
        <p:spPr>
          <a:xfrm>
            <a:off x="311700" y="445025"/>
            <a:ext cx="8520600" cy="217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Come sommiamo oggi infiniti addendi di progressioni geometriche?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30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3" name="Google Shape;143;p27"/>
          <p:cNvSpPr txBox="1"/>
          <p:nvPr>
            <p:ph idx="1" type="body"/>
          </p:nvPr>
        </p:nvSpPr>
        <p:spPr>
          <a:xfrm>
            <a:off x="311700" y="1467875"/>
            <a:ext cx="8520600" cy="348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1+q+q</a:t>
            </a:r>
            <a:r>
              <a:rPr baseline="30000" lang="it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lang="it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+q</a:t>
            </a:r>
            <a:r>
              <a:rPr baseline="30000" lang="it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r>
              <a:rPr lang="it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+q</a:t>
            </a:r>
            <a:r>
              <a:rPr baseline="30000" lang="it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4</a:t>
            </a:r>
            <a:r>
              <a:rPr lang="it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+...+q</a:t>
            </a:r>
            <a:r>
              <a:rPr baseline="30000" lang="it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n-1</a:t>
            </a:r>
            <a:r>
              <a:rPr lang="it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=(1-q</a:t>
            </a:r>
            <a:r>
              <a:rPr baseline="30000" lang="it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</a:t>
            </a:r>
            <a:r>
              <a:rPr lang="it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)/(1-q)</a:t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L’identità si può dimostrare moltiplicando i due membri per 1-q</a:t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1+q+q</a:t>
            </a:r>
            <a:r>
              <a:rPr baseline="30000" lang="it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lang="it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+q</a:t>
            </a:r>
            <a:r>
              <a:rPr baseline="30000" lang="it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r>
              <a:rPr lang="it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+q</a:t>
            </a:r>
            <a:r>
              <a:rPr baseline="30000" lang="it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4</a:t>
            </a:r>
            <a:r>
              <a:rPr lang="it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+...+q</a:t>
            </a:r>
            <a:r>
              <a:rPr baseline="30000" lang="it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n-1</a:t>
            </a:r>
            <a:r>
              <a:rPr lang="it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+</a:t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-q-q</a:t>
            </a:r>
            <a:r>
              <a:rPr baseline="30000" lang="it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lang="it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-q</a:t>
            </a:r>
            <a:r>
              <a:rPr baseline="30000" lang="it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r>
              <a:rPr lang="it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-q</a:t>
            </a:r>
            <a:r>
              <a:rPr baseline="30000" lang="it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4</a:t>
            </a:r>
            <a:r>
              <a:rPr lang="it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-...-q</a:t>
            </a:r>
            <a:r>
              <a:rPr baseline="30000" lang="it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n-1</a:t>
            </a:r>
            <a:r>
              <a:rPr lang="it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-q</a:t>
            </a:r>
            <a:r>
              <a:rPr baseline="30000" lang="it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</a:t>
            </a:r>
            <a:r>
              <a:rPr lang="it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=1-q</a:t>
            </a:r>
            <a:r>
              <a:rPr baseline="30000" lang="it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</a:t>
            </a:r>
            <a:r>
              <a:rPr lang="it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(Somma telescopica)</a:t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Passando al limite per n tendente all’infinito otteniamo:</a:t>
            </a:r>
            <a:br>
              <a:rPr lang="it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it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1+q+q</a:t>
            </a:r>
            <a:r>
              <a:rPr baseline="30000" lang="it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lang="it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+q</a:t>
            </a:r>
            <a:r>
              <a:rPr baseline="30000" lang="it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r>
              <a:rPr lang="it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+q</a:t>
            </a:r>
            <a:r>
              <a:rPr baseline="30000" lang="it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4</a:t>
            </a:r>
            <a:r>
              <a:rPr lang="it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+...=1/(1-q)  </a:t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 txBox="1"/>
          <p:nvPr>
            <p:ph type="title"/>
          </p:nvPr>
        </p:nvSpPr>
        <p:spPr>
          <a:xfrm>
            <a:off x="311700" y="445025"/>
            <a:ext cx="3688800" cy="46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Per colorare il quadrato si comincia con metà e si continua a</a:t>
            </a: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ggiungendo ogni volta la metà della precedente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8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1 / 2 + 1 / 4 + 1 / 8 + 1 / 16 + 1 / 32 + 1 / 64 + 1 /128 + </a:t>
            </a:r>
            <a:r>
              <a:rPr lang="it" sz="8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</a:t>
            </a:r>
            <a:endParaRPr sz="1800"/>
          </a:p>
        </p:txBody>
      </p:sp>
      <p:pic>
        <p:nvPicPr>
          <p:cNvPr id="149" name="Google Shape;149;p28" title="quaElea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0500" y="3040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9"/>
          <p:cNvSpPr txBox="1"/>
          <p:nvPr>
            <p:ph type="title"/>
          </p:nvPr>
        </p:nvSpPr>
        <p:spPr>
          <a:xfrm>
            <a:off x="102950" y="1118250"/>
            <a:ext cx="3864600" cy="23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>
                <a:latin typeface="Comic Sans MS"/>
                <a:ea typeface="Comic Sans MS"/>
                <a:cs typeface="Comic Sans MS"/>
                <a:sym typeface="Comic Sans MS"/>
              </a:rPr>
              <a:t>Esplorando </a:t>
            </a:r>
            <a:r>
              <a:rPr lang="it" sz="2933">
                <a:latin typeface="Comic Sans MS"/>
                <a:ea typeface="Comic Sans MS"/>
                <a:cs typeface="Comic Sans MS"/>
                <a:sym typeface="Comic Sans MS"/>
              </a:rPr>
              <a:t>il </a:t>
            </a:r>
            <a:br>
              <a:rPr lang="it" sz="3133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it" sz="3133">
                <a:latin typeface="Comic Sans MS"/>
                <a:ea typeface="Comic Sans MS"/>
                <a:cs typeface="Comic Sans MS"/>
                <a:sym typeface="Comic Sans MS"/>
              </a:rPr>
              <a:t>punto d’accumulazione</a:t>
            </a:r>
            <a:br>
              <a:rPr lang="it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" sz="2300">
                <a:latin typeface="Comic Sans MS"/>
                <a:ea typeface="Comic Sans MS"/>
                <a:cs typeface="Comic Sans MS"/>
                <a:sym typeface="Comic Sans MS"/>
              </a:rPr>
              <a:t>(occhio di dio)</a:t>
            </a:r>
            <a:endParaRPr sz="23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5" name="Google Shape;155;p29" title="occhio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7550" y="5575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0"/>
          <p:cNvSpPr txBox="1"/>
          <p:nvPr>
            <p:ph type="title"/>
          </p:nvPr>
        </p:nvSpPr>
        <p:spPr>
          <a:xfrm>
            <a:off x="200225" y="1438250"/>
            <a:ext cx="3541200" cy="29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La tartaruga con un raggio variabile in modo proporzionale al tempo (e all’angolo) traccia la </a:t>
            </a:r>
            <a:br>
              <a:rPr lang="it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it" sz="3355">
                <a:latin typeface="Comic Sans MS"/>
                <a:ea typeface="Comic Sans MS"/>
                <a:cs typeface="Comic Sans MS"/>
                <a:sym typeface="Comic Sans MS"/>
              </a:rPr>
              <a:t>mirabile spira</a:t>
            </a:r>
            <a:endParaRPr sz="3355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1" name="Google Shape;161;p30" title="provaret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5200" y="131775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 txBox="1"/>
          <p:nvPr>
            <p:ph type="title"/>
          </p:nvPr>
        </p:nvSpPr>
        <p:spPr>
          <a:xfrm>
            <a:off x="418100" y="1103800"/>
            <a:ext cx="3328500" cy="284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Nonostante la continua sottrazione di gnomoni la figura rimane simile a se stessa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7" name="Google Shape;167;p31" title="videogno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2000" y="1271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idx="1" type="body"/>
          </p:nvPr>
        </p:nvSpPr>
        <p:spPr>
          <a:xfrm>
            <a:off x="129275" y="1138500"/>
            <a:ext cx="8520600" cy="377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/>
          </a:bodyPr>
          <a:lstStyle/>
          <a:p>
            <a:pPr indent="-327323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90067"/>
              <a:buFont typeface="Comic Sans MS"/>
              <a:buChar char="●"/>
            </a:pPr>
            <a:r>
              <a:rPr lang="it" sz="2761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sono Giorgio Pietrocola, classe 1950 </a:t>
            </a:r>
            <a:endParaRPr sz="2761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27323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90067"/>
              <a:buFont typeface="Comic Sans MS"/>
              <a:buChar char="●"/>
            </a:pPr>
            <a:r>
              <a:rPr lang="it" sz="2761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sono stato insegnante di Matematica Applicata negli Istituti Tecnici Commerciali di Roma e provincia</a:t>
            </a:r>
            <a:endParaRPr sz="2761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27323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90067"/>
              <a:buFont typeface="Comic Sans MS"/>
              <a:buChar char="●"/>
            </a:pPr>
            <a:r>
              <a:rPr lang="it" sz="2761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sono pensionato dal 2007</a:t>
            </a:r>
            <a:endParaRPr sz="2761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27323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90067"/>
              <a:buFont typeface="Comic Sans MS"/>
              <a:buChar char="●"/>
            </a:pPr>
            <a:r>
              <a:rPr lang="it" sz="2761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sono stato trasformato in un matematico dilettante dalla mia passione per questa disciplina</a:t>
            </a:r>
            <a:endParaRPr sz="2761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27323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90067"/>
              <a:buFont typeface="Comic Sans MS"/>
              <a:buChar char="●"/>
            </a:pPr>
            <a:r>
              <a:rPr lang="it" sz="2761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recentemente ho scoperto due frattali ricchi di straordinarie proprietà come </a:t>
            </a:r>
            <a:r>
              <a:rPr lang="it" sz="276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la falena</a:t>
            </a:r>
            <a:r>
              <a:rPr lang="it" sz="2761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che qui fa da sfondo con una tassellazione “escheriana”</a:t>
            </a:r>
            <a:endParaRPr sz="2761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27323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90067"/>
              <a:buFont typeface="Comic Sans MS"/>
              <a:buChar char="●"/>
            </a:pPr>
            <a:r>
              <a:rPr lang="it" sz="2761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altri hobby: cammino, nuoto, scacchi, cubi di rubik, ricerche genealogiche…</a:t>
            </a:r>
            <a:endParaRPr sz="2761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27323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90067"/>
              <a:buFont typeface="Comic Sans MS"/>
              <a:buChar char="●"/>
            </a:pPr>
            <a:r>
              <a:rPr lang="it" sz="2761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sito </a:t>
            </a:r>
            <a:r>
              <a:rPr lang="it" sz="2761" u="sng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www.pietrocola.eu</a:t>
            </a:r>
            <a:r>
              <a:rPr lang="it" sz="2761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email </a:t>
            </a:r>
            <a:r>
              <a:rPr lang="it" sz="2761" u="sng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giorgio.pietrocola@gmail.com</a:t>
            </a:r>
            <a:r>
              <a:rPr lang="it" sz="2761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2761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27323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90067"/>
              <a:buFont typeface="Comic Sans MS"/>
              <a:buChar char="●"/>
            </a:pPr>
            <a:r>
              <a:rPr lang="it" sz="2761" u="sng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scritti vari su google scholar</a:t>
            </a:r>
            <a:endParaRPr sz="695"/>
          </a:p>
        </p:txBody>
      </p:sp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356225" y="256300"/>
            <a:ext cx="3272700" cy="77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3974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" sz="9846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Mi presento:</a:t>
            </a:r>
            <a:endParaRPr sz="9846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 txBox="1"/>
          <p:nvPr>
            <p:ph type="title"/>
          </p:nvPr>
        </p:nvSpPr>
        <p:spPr>
          <a:xfrm>
            <a:off x="2603500" y="445025"/>
            <a:ext cx="6228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Seconda tappa</a:t>
            </a: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: Apollonio di Perga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3" name="Google Shape;173;p32"/>
          <p:cNvSpPr txBox="1"/>
          <p:nvPr>
            <p:ph idx="1" type="body"/>
          </p:nvPr>
        </p:nvSpPr>
        <p:spPr>
          <a:xfrm>
            <a:off x="311700" y="1152475"/>
            <a:ext cx="6044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100">
                <a:latin typeface="Comic Sans MS"/>
                <a:ea typeface="Comic Sans MS"/>
                <a:cs typeface="Comic Sans MS"/>
                <a:sym typeface="Comic Sans MS"/>
              </a:rPr>
              <a:t>Sappiamo che è nato a Perga, attuale Turchia,e ha vissuto ad Alessandria d’Egitto dove è morto circa nel 190 a.C.  Due sole sue opere sono giunte fino a noi. La più importante è il trattato sulle sezioni coniche.</a:t>
            </a:r>
            <a:endParaRPr sz="2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74" name="Google Shape;174;p32" title="Apollonii_Pergei_Opera_1537_detail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0450" y="1058663"/>
            <a:ext cx="2362200" cy="244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3"/>
          <p:cNvSpPr txBox="1"/>
          <p:nvPr>
            <p:ph type="title"/>
          </p:nvPr>
        </p:nvSpPr>
        <p:spPr>
          <a:xfrm>
            <a:off x="248375" y="276825"/>
            <a:ext cx="3987000" cy="74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Il setaccio di Apollonio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0" name="Google Shape;180;p33"/>
          <p:cNvSpPr txBox="1"/>
          <p:nvPr>
            <p:ph idx="1" type="body"/>
          </p:nvPr>
        </p:nvSpPr>
        <p:spPr>
          <a:xfrm>
            <a:off x="306850" y="1268600"/>
            <a:ext cx="3817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100">
                <a:latin typeface="Comic Sans MS"/>
                <a:ea typeface="Comic Sans MS"/>
                <a:cs typeface="Comic Sans MS"/>
                <a:sym typeface="Comic Sans MS"/>
              </a:rPr>
              <a:t>Apollonio ci ha insegnato come riempire il cerchio con un’infinità di cerchi tra loro tangenti. Il suo però, presumibilmente,  è solo un setaccio potenziale. Non ha concepito l’opera infinita come terminata in quello che oggi consideriamo un frattale e che porta il suo nome. </a:t>
            </a:r>
            <a:endParaRPr sz="2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81" name="Google Shape;181;p33" title="apo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5300" y="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4"/>
          <p:cNvSpPr txBox="1"/>
          <p:nvPr>
            <p:ph type="title"/>
          </p:nvPr>
        </p:nvSpPr>
        <p:spPr>
          <a:xfrm>
            <a:off x="248375" y="276825"/>
            <a:ext cx="3987000" cy="74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Il setaccio e le falene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7" name="Google Shape;187;p34"/>
          <p:cNvSpPr txBox="1"/>
          <p:nvPr>
            <p:ph idx="1" type="body"/>
          </p:nvPr>
        </p:nvSpPr>
        <p:spPr>
          <a:xfrm>
            <a:off x="306850" y="1268600"/>
            <a:ext cx="3817200" cy="14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100">
                <a:latin typeface="Comic Sans MS"/>
                <a:ea typeface="Comic Sans MS"/>
                <a:cs typeface="Comic Sans MS"/>
                <a:sym typeface="Comic Sans MS"/>
              </a:rPr>
              <a:t>Cosa ha in comune il setaccio di </a:t>
            </a:r>
            <a:r>
              <a:rPr lang="it" sz="2100">
                <a:latin typeface="Comic Sans MS"/>
                <a:ea typeface="Comic Sans MS"/>
                <a:cs typeface="Comic Sans MS"/>
                <a:sym typeface="Comic Sans MS"/>
              </a:rPr>
              <a:t>Apollonio con la falena gravida qui mostrata?</a:t>
            </a:r>
            <a:endParaRPr sz="2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88" name="Google Shape;188;p34" title="mothofmoths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5375" y="687825"/>
            <a:ext cx="4715150" cy="3536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5"/>
          <p:cNvSpPr txBox="1"/>
          <p:nvPr>
            <p:ph type="title"/>
          </p:nvPr>
        </p:nvSpPr>
        <p:spPr>
          <a:xfrm>
            <a:off x="5038650" y="1302625"/>
            <a:ext cx="3987000" cy="344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Cerchio e falena Sono entrambi replicanti di ordine infinito. Cioè figure che si possono scomporre in copie di se stesse </a:t>
            </a:r>
            <a:r>
              <a:rPr lang="it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soltanto</a:t>
            </a: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 generando infiniti esemplari simili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4" name="Google Shape;194;p35"/>
          <p:cNvSpPr txBox="1"/>
          <p:nvPr>
            <p:ph idx="1" type="body"/>
          </p:nvPr>
        </p:nvSpPr>
        <p:spPr>
          <a:xfrm>
            <a:off x="306850" y="1268600"/>
            <a:ext cx="3817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100">
                <a:latin typeface="Comic Sans MS"/>
                <a:ea typeface="Comic Sans MS"/>
                <a:cs typeface="Comic Sans MS"/>
                <a:sym typeface="Comic Sans MS"/>
              </a:rPr>
              <a:t>Cosa ha in comune il setaccio di Apollonio con questa immagine?</a:t>
            </a:r>
            <a:endParaRPr sz="2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95" name="Google Shape;195;p35" title="mothofmoths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176525"/>
            <a:ext cx="4715150" cy="3536363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5"/>
          <p:cNvSpPr txBox="1"/>
          <p:nvPr>
            <p:ph type="title"/>
          </p:nvPr>
        </p:nvSpPr>
        <p:spPr>
          <a:xfrm>
            <a:off x="306850" y="221175"/>
            <a:ext cx="7668900" cy="74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etaccio apollonico e falena gravida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6"/>
          <p:cNvSpPr txBox="1"/>
          <p:nvPr>
            <p:ph type="title"/>
          </p:nvPr>
        </p:nvSpPr>
        <p:spPr>
          <a:xfrm>
            <a:off x="5116075" y="1931650"/>
            <a:ext cx="3987000" cy="22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Sono entrambi replicanti di ordine infinito. Cioè figure che si possono scomporre solo in infinite copie di se stesse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2" name="Google Shape;202;p36"/>
          <p:cNvSpPr txBox="1"/>
          <p:nvPr>
            <p:ph type="title"/>
          </p:nvPr>
        </p:nvSpPr>
        <p:spPr>
          <a:xfrm>
            <a:off x="1948725" y="59025"/>
            <a:ext cx="3987000" cy="74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F</a:t>
            </a: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alene e siamesi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03" name="Google Shape;203;p36" title="verde (1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888504"/>
            <a:ext cx="9144003" cy="3366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 txBox="1"/>
          <p:nvPr>
            <p:ph type="title"/>
          </p:nvPr>
        </p:nvSpPr>
        <p:spPr>
          <a:xfrm>
            <a:off x="163175" y="1265750"/>
            <a:ext cx="3987000" cy="22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Un altro replicante di ordine infinito che ha molto in comune con la falena è il siamese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9" name="Google Shape;209;p37"/>
          <p:cNvSpPr txBox="1"/>
          <p:nvPr>
            <p:ph type="title"/>
          </p:nvPr>
        </p:nvSpPr>
        <p:spPr>
          <a:xfrm>
            <a:off x="2722925" y="39675"/>
            <a:ext cx="3987000" cy="74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iamese gravido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10" name="Google Shape;210;p37" title="siamesegravido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1775" y="1158875"/>
            <a:ext cx="4811276" cy="3028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8"/>
          <p:cNvSpPr txBox="1"/>
          <p:nvPr>
            <p:ph type="title"/>
          </p:nvPr>
        </p:nvSpPr>
        <p:spPr>
          <a:xfrm>
            <a:off x="429550" y="475450"/>
            <a:ext cx="3296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Setaccio di Apollonio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6" name="Google Shape;216;p38"/>
          <p:cNvSpPr txBox="1"/>
          <p:nvPr>
            <p:ph idx="1" type="body"/>
          </p:nvPr>
        </p:nvSpPr>
        <p:spPr>
          <a:xfrm>
            <a:off x="311700" y="1152475"/>
            <a:ext cx="3966900" cy="3795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La costruzione di un setaccio di Apollonio ortodosso segue questa regola tradizionale. Si parte da tre cerchi tangenti a due a due e si iscrivono in una circonferenza. Poi si continua inserendo cerchi tangenti negli spazi restanti tra i cerchi che, ogni volta, così facendo, triplicheranno.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17" name="Google Shape;217;p38" title="3base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4250" y="195000"/>
            <a:ext cx="4753500" cy="475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9"/>
          <p:cNvSpPr txBox="1"/>
          <p:nvPr>
            <p:ph type="title"/>
          </p:nvPr>
        </p:nvSpPr>
        <p:spPr>
          <a:xfrm>
            <a:off x="429550" y="475450"/>
            <a:ext cx="3296700" cy="8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Replicante di ordine infinito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23" name="Google Shape;223;p39"/>
          <p:cNvSpPr txBox="1"/>
          <p:nvPr>
            <p:ph idx="1" type="body"/>
          </p:nvPr>
        </p:nvSpPr>
        <p:spPr>
          <a:xfrm>
            <a:off x="311700" y="2385100"/>
            <a:ext cx="3966900" cy="1261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300">
                <a:latin typeface="Comic Sans MS"/>
                <a:ea typeface="Comic Sans MS"/>
                <a:cs typeface="Comic Sans MS"/>
                <a:sym typeface="Comic Sans MS"/>
              </a:rPr>
              <a:t>Un frattale non autosimile</a:t>
            </a:r>
            <a:endParaRPr sz="23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24" name="Google Shape;224;p39" title="da1a2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1000" y="152400"/>
            <a:ext cx="4560600" cy="456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0"/>
          <p:cNvSpPr txBox="1"/>
          <p:nvPr>
            <p:ph type="title"/>
          </p:nvPr>
        </p:nvSpPr>
        <p:spPr>
          <a:xfrm>
            <a:off x="230625" y="399400"/>
            <a:ext cx="3735900" cy="102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Verso l’autosomiglianza</a:t>
            </a:r>
            <a:endParaRPr/>
          </a:p>
        </p:txBody>
      </p:sp>
      <p:sp>
        <p:nvSpPr>
          <p:cNvPr id="230" name="Google Shape;230;p40"/>
          <p:cNvSpPr txBox="1"/>
          <p:nvPr>
            <p:ph idx="1" type="body"/>
          </p:nvPr>
        </p:nvSpPr>
        <p:spPr>
          <a:xfrm>
            <a:off x="296500" y="1488150"/>
            <a:ext cx="3490500" cy="30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Effetto droste con i setacci. Costruzione dei primi livelli</a:t>
            </a:r>
            <a:endParaRPr/>
          </a:p>
        </p:txBody>
      </p:sp>
      <p:pic>
        <p:nvPicPr>
          <p:cNvPr id="231" name="Google Shape;231;p40" title="apollofractal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7625" y="-111475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1"/>
          <p:cNvSpPr txBox="1"/>
          <p:nvPr>
            <p:ph type="title"/>
          </p:nvPr>
        </p:nvSpPr>
        <p:spPr>
          <a:xfrm>
            <a:off x="311700" y="445025"/>
            <a:ext cx="3901200" cy="423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Elaborazione fantascientifica</a:t>
            </a:r>
            <a:br>
              <a:rPr lang="it">
                <a:latin typeface="Comic Sans MS"/>
                <a:ea typeface="Comic Sans MS"/>
                <a:cs typeface="Comic Sans MS"/>
                <a:sym typeface="Comic Sans MS"/>
              </a:rPr>
            </a:b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C</a:t>
            </a: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osmogonia apollonica: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dal Big Bang </a:t>
            </a:r>
            <a:br>
              <a:rPr lang="it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al Big Crunch</a:t>
            </a:r>
            <a:br>
              <a:rPr lang="it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attraverso un ciclo perpetuo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37" name="Google Shape;237;p41" title="pigirac (1)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-65875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idx="1" type="body"/>
          </p:nvPr>
        </p:nvSpPr>
        <p:spPr>
          <a:xfrm>
            <a:off x="311700" y="920600"/>
            <a:ext cx="8520600" cy="336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677"/>
              <a:buFont typeface="Arial"/>
              <a:buNone/>
            </a:pPr>
            <a:r>
              <a:rPr lang="it" sz="3974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su falena e siamese </a:t>
            </a:r>
            <a:endParaRPr sz="3974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91465" lvl="0" marL="457200" rtl="0" algn="l">
              <a:spcBef>
                <a:spcPts val="1200"/>
              </a:spcBef>
              <a:spcAft>
                <a:spcPts val="0"/>
              </a:spcAft>
              <a:buSzPct val="100000"/>
              <a:buFont typeface="Comic Sans MS"/>
              <a:buChar char="●"/>
            </a:pPr>
            <a:r>
              <a:rPr lang="it" u="sng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Il siamese di Koch. Un frattale straordinariamente vario nel tassellare il piano, in Periodico di Matematica</a:t>
            </a: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, vol. (IV) Vol. V(2), Accademia di Filosofia delle Scienze Umane, giugno 2023, pp. 109-124, DOI:10.53159 /PdM(IV).v5n2.114, ISSN 2612-6745 (WC · ACNP).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91465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Comic Sans MS"/>
              <a:buChar char="●"/>
            </a:pPr>
            <a:r>
              <a:rPr lang="it" u="sng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Un'introduzione costruzionista ai frattali, alla ricorsività e alla tartaruga del Logo</a:t>
            </a: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, in Riflettere sulla Didattica della Matematica per Insegnare:Ricerche ed esperienze, San Lazzaro di Savena (BO), Bonomi, 2023, p. 159, ISBN 978-886972-305-6.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91465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Comic Sans MS"/>
              <a:buChar char="●"/>
            </a:pPr>
            <a:r>
              <a:rPr lang="it" u="sng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Dal merletto di Koch alla tassellazione del piano con una sola figura frattale</a:t>
            </a: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, in Archimede, vol. 4, Le Monnier, ottobre/dicembre 2023, ISSN 0390-5543 (WC · ACNP).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91465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Comic Sans MS"/>
              <a:buChar char="●"/>
            </a:pPr>
            <a:r>
              <a:rPr lang="it" u="sng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Il siamese e la falena, due frattali per l'arte di Escher</a:t>
            </a: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, in Archimede, vol. 3, Le Monnier, luglio/settembre 2024, DOI:10.1400/295731, ISSN 0390-5543 (WC · ACNP).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91465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Comic Sans MS"/>
              <a:buChar char="●"/>
            </a:pPr>
            <a:r>
              <a:rPr lang="it" u="sng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Affinità tra figure frattali. Algoritmi combinatori alla scoperta delle coppie drago,farfalla e falene, siamesi</a:t>
            </a: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, in Periodico di Matematica, vol. (IV) Vol. V(2), Accademia di Filosofia delle Scienze Umane, dicembre 2024, pp. 111-124, DOI:10.53159 /PdM(IV).v6n4.146, ISSN 2612-6745 (WC · ACNP).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91465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Comic Sans MS"/>
              <a:buChar char="●"/>
            </a:pPr>
            <a:r>
              <a:rPr lang="it" u="sng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Una farfalla tra i draghi nel mondo della geometria frattale</a:t>
            </a: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 su </a:t>
            </a:r>
            <a:r>
              <a:rPr lang="it" u="sng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www.pietrocola.eu</a:t>
            </a:r>
            <a:br>
              <a:rPr lang="it">
                <a:latin typeface="Comic Sans MS"/>
                <a:ea typeface="Comic Sans MS"/>
                <a:cs typeface="Comic Sans MS"/>
                <a:sym typeface="Comic Sans MS"/>
              </a:rPr>
            </a:b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91465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Comic Sans MS"/>
              <a:buChar char="●"/>
            </a:pPr>
            <a:r>
              <a:rPr lang="it" u="sng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  <a:hlinkClick r:id="rId11"/>
              </a:rPr>
              <a:t>Confronto tra falene e siamesi, due frattali dalle straordinarie proprietà</a:t>
            </a: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. In </a:t>
            </a:r>
            <a:r>
              <a:rPr lang="it" u="sng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  <a:hlinkClick r:id="rId12"/>
              </a:rPr>
              <a:t>Tartapelago</a:t>
            </a: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it" u="sng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  <a:hlinkClick r:id="rId13"/>
              </a:rPr>
              <a:t>Maecla</a:t>
            </a: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, 2025</a:t>
            </a:r>
            <a:br>
              <a:rPr lang="it">
                <a:latin typeface="Comic Sans MS"/>
                <a:ea typeface="Comic Sans MS"/>
                <a:cs typeface="Comic Sans MS"/>
                <a:sym typeface="Comic Sans MS"/>
              </a:rPr>
            </a:b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2"/>
          <p:cNvSpPr txBox="1"/>
          <p:nvPr>
            <p:ph type="title"/>
          </p:nvPr>
        </p:nvSpPr>
        <p:spPr>
          <a:xfrm>
            <a:off x="311700" y="445025"/>
            <a:ext cx="3946800" cy="129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Setacci non canonici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43" name="Google Shape;243;p42" title="pentacerchiato2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8500" y="281400"/>
            <a:ext cx="4580700" cy="458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3"/>
          <p:cNvSpPr txBox="1"/>
          <p:nvPr>
            <p:ph type="title"/>
          </p:nvPr>
        </p:nvSpPr>
        <p:spPr>
          <a:xfrm>
            <a:off x="311700" y="445025"/>
            <a:ext cx="3946800" cy="71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Setaccio allo specchio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49" name="Google Shape;249;p43" title="girasemiang4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0900" y="152400"/>
            <a:ext cx="4580700" cy="458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4"/>
          <p:cNvSpPr txBox="1"/>
          <p:nvPr>
            <p:ph type="title"/>
          </p:nvPr>
        </p:nvSpPr>
        <p:spPr>
          <a:xfrm>
            <a:off x="311700" y="445025"/>
            <a:ext cx="3946800" cy="67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Il respiro del setaccio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55" name="Google Shape;255;p44" title="ddcorretto (1)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8325" y="142725"/>
            <a:ext cx="4580700" cy="458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5"/>
          <p:cNvSpPr txBox="1"/>
          <p:nvPr>
            <p:ph type="title"/>
          </p:nvPr>
        </p:nvSpPr>
        <p:spPr>
          <a:xfrm>
            <a:off x="429550" y="475450"/>
            <a:ext cx="6228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Terza</a:t>
            </a: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 tappa: Erone d’Alessandria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1" name="Google Shape;261;p45"/>
          <p:cNvSpPr txBox="1"/>
          <p:nvPr>
            <p:ph idx="1" type="body"/>
          </p:nvPr>
        </p:nvSpPr>
        <p:spPr>
          <a:xfrm>
            <a:off x="311700" y="1152475"/>
            <a:ext cx="6044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100">
                <a:latin typeface="Comic Sans MS"/>
                <a:ea typeface="Comic Sans MS"/>
                <a:cs typeface="Comic Sans MS"/>
                <a:sym typeface="Comic Sans MS"/>
              </a:rPr>
              <a:t>Matematico, astronomo, ingegnere e inventore.</a:t>
            </a:r>
            <a:endParaRPr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100">
                <a:latin typeface="Comic Sans MS"/>
                <a:ea typeface="Comic Sans MS"/>
                <a:cs typeface="Comic Sans MS"/>
                <a:sym typeface="Comic Sans MS"/>
              </a:rPr>
              <a:t>Vissuto in un periodo indeterminato tra il primo e il secondo secolo d.C.</a:t>
            </a:r>
            <a:br>
              <a:rPr lang="it" sz="21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it" sz="2100">
                <a:latin typeface="Comic Sans MS"/>
                <a:ea typeface="Comic Sans MS"/>
                <a:cs typeface="Comic Sans MS"/>
                <a:sym typeface="Comic Sans MS"/>
              </a:rPr>
              <a:t>Insegnò al museo Di Alessandria.</a:t>
            </a:r>
            <a:br>
              <a:rPr lang="it" sz="21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it" sz="2100">
                <a:latin typeface="Comic Sans MS"/>
                <a:ea typeface="Comic Sans MS"/>
                <a:cs typeface="Comic Sans MS"/>
                <a:sym typeface="Comic Sans MS"/>
              </a:rPr>
              <a:t>Famosa la sua formula per l’area del triangolo in funzione dei lati. Tra le opere giunte sino a noi citiamo il suo trattato  Meccanica.</a:t>
            </a:r>
            <a:endParaRPr sz="2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62" name="Google Shape;262;p45" title="Heron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8800" y="1170125"/>
            <a:ext cx="2209800" cy="310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6"/>
          <p:cNvSpPr txBox="1"/>
          <p:nvPr>
            <p:ph type="title"/>
          </p:nvPr>
        </p:nvSpPr>
        <p:spPr>
          <a:xfrm>
            <a:off x="337025" y="303150"/>
            <a:ext cx="4027800" cy="13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latin typeface="Comic Sans MS"/>
                <a:ea typeface="Comic Sans MS"/>
                <a:cs typeface="Comic Sans MS"/>
                <a:sym typeface="Comic Sans MS"/>
              </a:rPr>
              <a:t>Sul significato geometrico di "gnomone" : invarianza nel mutamento</a:t>
            </a:r>
            <a:endParaRPr/>
          </a:p>
        </p:txBody>
      </p:sp>
      <p:sp>
        <p:nvSpPr>
          <p:cNvPr id="268" name="Google Shape;268;p46"/>
          <p:cNvSpPr txBox="1"/>
          <p:nvPr>
            <p:ph idx="1" type="body"/>
          </p:nvPr>
        </p:nvSpPr>
        <p:spPr>
          <a:xfrm>
            <a:off x="311700" y="1664275"/>
            <a:ext cx="3409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2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Erone definiva uno gnomone, in generale, come ciò che, "aggiunto a qualsiasi entità, numero o figura, rende il tutto simile all'entità cui è stato aggiunto". </a:t>
            </a:r>
            <a:endParaRPr sz="3000"/>
          </a:p>
        </p:txBody>
      </p:sp>
      <p:pic>
        <p:nvPicPr>
          <p:cNvPr id="269" name="Google Shape;269;p46" title="chiocciola30s9m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911675"/>
            <a:ext cx="3820975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7"/>
          <p:cNvSpPr txBox="1"/>
          <p:nvPr>
            <p:ph type="title"/>
          </p:nvPr>
        </p:nvSpPr>
        <p:spPr>
          <a:xfrm>
            <a:off x="311700" y="445025"/>
            <a:ext cx="3277800" cy="13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Triangolo aureo nel ruolo di gnomone del suo gnomone!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75" name="Google Shape;275;p47" title="gnaureo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1500" y="89200"/>
            <a:ext cx="476250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8"/>
          <p:cNvSpPr txBox="1"/>
          <p:nvPr>
            <p:ph type="title"/>
          </p:nvPr>
        </p:nvSpPr>
        <p:spPr>
          <a:xfrm>
            <a:off x="311700" y="445025"/>
            <a:ext cx="3206700" cy="13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Acutaureo con i suoi gnomoni ottusaurei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1" name="Google Shape;281;p48" title="acutau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8525" y="211150"/>
            <a:ext cx="4932350" cy="493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9"/>
          <p:cNvSpPr txBox="1"/>
          <p:nvPr>
            <p:ph type="title"/>
          </p:nvPr>
        </p:nvSpPr>
        <p:spPr>
          <a:xfrm>
            <a:off x="311700" y="445025"/>
            <a:ext cx="3206700" cy="239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Straordinaria reciprocità dei triangoli aurei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7" name="Google Shape;287;p49" title="reciprocita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080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0"/>
          <p:cNvSpPr txBox="1"/>
          <p:nvPr>
            <p:ph type="title"/>
          </p:nvPr>
        </p:nvSpPr>
        <p:spPr>
          <a:xfrm>
            <a:off x="311700" y="445025"/>
            <a:ext cx="5497200" cy="13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Rettangoli aurei e loro gnomoni quadrati con spirale detta aurea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93" name="Google Shape;293;p50" title="dorov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2550" y="152400"/>
            <a:ext cx="299031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1"/>
          <p:cNvSpPr txBox="1"/>
          <p:nvPr>
            <p:ph type="title"/>
          </p:nvPr>
        </p:nvSpPr>
        <p:spPr>
          <a:xfrm>
            <a:off x="271150" y="211925"/>
            <a:ext cx="3505800" cy="48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Invarianza di un esagono aureo per accumulo  di gnomoni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99" name="Google Shape;299;p51" title="esagocolinv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6575" y="25325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>
            <p:ph type="title"/>
          </p:nvPr>
        </p:nvSpPr>
        <p:spPr>
          <a:xfrm>
            <a:off x="1000900" y="262625"/>
            <a:ext cx="6956700" cy="74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    Le tartarughe del Tartapelago</a:t>
            </a:r>
            <a:br>
              <a:rPr lang="it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it" sz="1133" u="sng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maecla/tartapelago.htm</a:t>
            </a:r>
            <a:r>
              <a:rPr lang="it" sz="1133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133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1" name="Google Shape;71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100">
                <a:latin typeface="Comic Sans MS"/>
                <a:ea typeface="Comic Sans MS"/>
                <a:cs typeface="Comic Sans MS"/>
                <a:sym typeface="Comic Sans MS"/>
              </a:rPr>
              <a:t>Tutte le immagini geometriche presentate, sia statiche che dinamiche, sono state da me realizzate con il Logo, ideato da Seymour Papert. </a:t>
            </a:r>
            <a:r>
              <a:rPr lang="it" sz="2100">
                <a:latin typeface="Comic Sans MS"/>
                <a:ea typeface="Comic Sans MS"/>
                <a:cs typeface="Comic Sans MS"/>
                <a:sym typeface="Comic Sans MS"/>
              </a:rPr>
              <a:t>MSWLogo è una versione di questo linguaggio</a:t>
            </a:r>
            <a:r>
              <a:rPr lang="it" sz="2100">
                <a:latin typeface="Comic Sans MS"/>
                <a:ea typeface="Comic Sans MS"/>
                <a:cs typeface="Comic Sans MS"/>
                <a:sym typeface="Comic Sans MS"/>
              </a:rPr>
              <a:t> che si può scaricare gratis in rete. </a:t>
            </a:r>
            <a:endParaRPr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2100">
                <a:latin typeface="Comic Sans MS"/>
                <a:ea typeface="Comic Sans MS"/>
                <a:cs typeface="Comic Sans MS"/>
                <a:sym typeface="Comic Sans MS"/>
              </a:rPr>
              <a:t>Protagoniste del Logo sono le </a:t>
            </a:r>
            <a:r>
              <a:rPr lang="it" sz="2832">
                <a:latin typeface="Comic Sans MS"/>
                <a:ea typeface="Comic Sans MS"/>
                <a:cs typeface="Comic Sans MS"/>
                <a:sym typeface="Comic Sans MS"/>
              </a:rPr>
              <a:t>tartarughe</a:t>
            </a:r>
            <a:r>
              <a:rPr lang="it" sz="2100">
                <a:latin typeface="Comic Sans MS"/>
                <a:ea typeface="Comic Sans MS"/>
                <a:cs typeface="Comic Sans MS"/>
                <a:sym typeface="Comic Sans MS"/>
              </a:rPr>
              <a:t>, automi cibernetici in grado di apprendere da noi nuovi comandi.  </a:t>
            </a:r>
            <a:br>
              <a:rPr lang="it" sz="21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it" sz="2100">
                <a:latin typeface="Comic Sans MS"/>
                <a:ea typeface="Comic Sans MS"/>
                <a:cs typeface="Comic Sans MS"/>
                <a:sym typeface="Comic Sans MS"/>
              </a:rPr>
              <a:t>Il </a:t>
            </a:r>
            <a:r>
              <a:rPr lang="it" sz="2640">
                <a:latin typeface="Comic Sans MS"/>
                <a:ea typeface="Comic Sans MS"/>
                <a:cs typeface="Comic Sans MS"/>
                <a:sym typeface="Comic Sans MS"/>
              </a:rPr>
              <a:t>Tartapelago</a:t>
            </a:r>
            <a:r>
              <a:rPr lang="it" sz="2100">
                <a:latin typeface="Comic Sans MS"/>
                <a:ea typeface="Comic Sans MS"/>
                <a:cs typeface="Comic Sans MS"/>
                <a:sym typeface="Comic Sans MS"/>
              </a:rPr>
              <a:t> è un mio sito web dedicato ad animazioni in linguaggio Logo che ha ormai compiuto 20 anni. Le tartarughe del Tartapelago, in alcune pagine,  mi assisteranno per aiutarmi in questa presentazione.</a:t>
            </a:r>
            <a:endParaRPr sz="2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2" name="Google Shape;72;p16" title="papert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91500" y="0"/>
            <a:ext cx="952500" cy="13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2"/>
          <p:cNvSpPr txBox="1"/>
          <p:nvPr>
            <p:ph type="title"/>
          </p:nvPr>
        </p:nvSpPr>
        <p:spPr>
          <a:xfrm>
            <a:off x="82775" y="445025"/>
            <a:ext cx="3506700" cy="14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Accumulo di triangoli equilateri formanti un pentagono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05" name="Google Shape;305;p52" title="la14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190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3"/>
          <p:cNvSpPr txBox="1"/>
          <p:nvPr>
            <p:ph type="title"/>
          </p:nvPr>
        </p:nvSpPr>
        <p:spPr>
          <a:xfrm>
            <a:off x="82775" y="445025"/>
            <a:ext cx="3506700" cy="11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Falena e antifalena </a:t>
            </a:r>
            <a:br>
              <a:rPr lang="it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it" sz="1044" u="sng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tratto dal Tartapelago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11" name="Google Shape;311;p53" title="afalfal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86475" y="86525"/>
            <a:ext cx="48387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53"/>
          <p:cNvSpPr txBox="1"/>
          <p:nvPr>
            <p:ph type="title"/>
          </p:nvPr>
        </p:nvSpPr>
        <p:spPr>
          <a:xfrm>
            <a:off x="245325" y="4068275"/>
            <a:ext cx="1084200" cy="9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44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566">
                <a:latin typeface="Comic Sans MS"/>
                <a:ea typeface="Comic Sans MS"/>
                <a:cs typeface="Comic Sans MS"/>
                <a:sym typeface="Comic Sans MS"/>
              </a:rPr>
              <a:t>Fine</a:t>
            </a:r>
            <a:r>
              <a:rPr lang="it" sz="2566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2566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type="title"/>
          </p:nvPr>
        </p:nvSpPr>
        <p:spPr>
          <a:xfrm>
            <a:off x="311700" y="116800"/>
            <a:ext cx="8520600" cy="115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" sz="26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 introdurre al vasto mondo dei frattali </a:t>
            </a:r>
            <a:br>
              <a:rPr lang="it" sz="26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it" sz="26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cercherò di illustrare concetti utili allo scopo: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8" name="Google Shape;78;p17"/>
          <p:cNvSpPr txBox="1"/>
          <p:nvPr>
            <p:ph idx="1" type="body"/>
          </p:nvPr>
        </p:nvSpPr>
        <p:spPr>
          <a:xfrm>
            <a:off x="439900" y="1084125"/>
            <a:ext cx="6783000" cy="381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76237" lvl="0" marL="457200" rtl="0" algn="l">
              <a:spcBef>
                <a:spcPts val="1200"/>
              </a:spcBef>
              <a:spcAft>
                <a:spcPts val="0"/>
              </a:spcAft>
              <a:buSzPct val="100000"/>
              <a:buFont typeface="Comic Sans MS"/>
              <a:buChar char="●"/>
            </a:pPr>
            <a:r>
              <a:rPr lang="it" sz="3000">
                <a:latin typeface="Comic Sans MS"/>
                <a:ea typeface="Comic Sans MS"/>
                <a:cs typeface="Comic Sans MS"/>
                <a:sym typeface="Comic Sans MS"/>
              </a:rPr>
              <a:t>Infinito (attuale e potenziale)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76237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Comic Sans MS"/>
              <a:buChar char="●"/>
            </a:pPr>
            <a:r>
              <a:rPr lang="it" sz="3000">
                <a:latin typeface="Comic Sans MS"/>
                <a:ea typeface="Comic Sans MS"/>
                <a:cs typeface="Comic Sans MS"/>
                <a:sym typeface="Comic Sans MS"/>
              </a:rPr>
              <a:t>Autosimilarità (effetto Droste, gnomone)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76237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Comic Sans MS"/>
              <a:buChar char="●"/>
            </a:pPr>
            <a:r>
              <a:rPr lang="it" sz="3000">
                <a:latin typeface="Comic Sans MS"/>
                <a:ea typeface="Comic Sans MS"/>
                <a:cs typeface="Comic Sans MS"/>
                <a:sym typeface="Comic Sans MS"/>
              </a:rPr>
              <a:t>Punto di accumulazione, limite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76237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Comic Sans MS"/>
              <a:buChar char="●"/>
            </a:pPr>
            <a:r>
              <a:rPr lang="it" sz="3000">
                <a:latin typeface="Comic Sans MS"/>
                <a:ea typeface="Comic Sans MS"/>
                <a:cs typeface="Comic Sans MS"/>
                <a:sym typeface="Comic Sans MS"/>
              </a:rPr>
              <a:t>Algoritmo ricorsivo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76237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Comic Sans MS"/>
              <a:buChar char="●"/>
            </a:pPr>
            <a:r>
              <a:rPr lang="it" sz="3000">
                <a:latin typeface="Comic Sans MS"/>
                <a:ea typeface="Comic Sans MS"/>
                <a:cs typeface="Comic Sans MS"/>
                <a:sym typeface="Comic Sans MS"/>
              </a:rPr>
              <a:t>Figura replicante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0" y="0"/>
            <a:ext cx="3726300" cy="225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Font typeface="Comic Sans MS"/>
              <a:buChar char="●"/>
            </a:pPr>
            <a:r>
              <a:rPr lang="it" sz="2900">
                <a:latin typeface="Comic Sans MS"/>
                <a:ea typeface="Comic Sans MS"/>
                <a:cs typeface="Comic Sans MS"/>
                <a:sym typeface="Comic Sans MS"/>
              </a:rPr>
              <a:t>Effetto Droste</a:t>
            </a:r>
            <a:endParaRPr sz="29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Autosimilarità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Punto di accumulazione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Procedura ricorsiva infinita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8" title="Droste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3455" y="-12"/>
            <a:ext cx="368579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8" title="drostemm2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7150" y="1662100"/>
            <a:ext cx="1409700" cy="21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8" title="Affiche_voor_Boon's_Geïllustreerd_Magazijn,_RP-P-2015-26-2088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825" y="1462375"/>
            <a:ext cx="2832750" cy="3681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Tre tappe del percorso divulgativo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2" name="Google Shape;92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omic Sans MS"/>
              <a:buChar char="●"/>
            </a:pPr>
            <a:r>
              <a:rPr lang="it" sz="2300">
                <a:latin typeface="Comic Sans MS"/>
                <a:ea typeface="Comic Sans MS"/>
                <a:cs typeface="Comic Sans MS"/>
                <a:sym typeface="Comic Sans MS"/>
              </a:rPr>
              <a:t>Zenone di Elea (489-431 a.C.) </a:t>
            </a:r>
            <a:r>
              <a:rPr lang="it" sz="23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23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omic Sans MS"/>
              <a:buChar char="●"/>
            </a:pPr>
            <a:r>
              <a:rPr lang="it" sz="2300">
                <a:latin typeface="Comic Sans MS"/>
                <a:ea typeface="Comic Sans MS"/>
                <a:cs typeface="Comic Sans MS"/>
                <a:sym typeface="Comic Sans MS"/>
              </a:rPr>
              <a:t>Apollonio di Perga (262-190 a.C.)</a:t>
            </a:r>
            <a:endParaRPr sz="23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omic Sans MS"/>
              <a:buChar char="●"/>
            </a:pPr>
            <a:r>
              <a:rPr lang="it" sz="2300">
                <a:latin typeface="Comic Sans MS"/>
                <a:ea typeface="Comic Sans MS"/>
                <a:cs typeface="Comic Sans MS"/>
                <a:sym typeface="Comic Sans MS"/>
              </a:rPr>
              <a:t>Erone d’Alessandria (tra il I e II secolo d.C.)</a:t>
            </a:r>
            <a:endParaRPr sz="23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2300">
                <a:latin typeface="Comic Sans MS"/>
                <a:ea typeface="Comic Sans MS"/>
                <a:cs typeface="Comic Sans MS"/>
                <a:sym typeface="Comic Sans MS"/>
              </a:rPr>
              <a:t>Figure di riferimento nelle tre tappe:</a:t>
            </a:r>
            <a:endParaRPr sz="23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74650" lvl="0" marL="457200" rtl="0" algn="l">
              <a:spcBef>
                <a:spcPts val="1200"/>
              </a:spcBef>
              <a:spcAft>
                <a:spcPts val="0"/>
              </a:spcAft>
              <a:buSzPts val="2300"/>
              <a:buFont typeface="Comic Sans MS"/>
              <a:buChar char="●"/>
            </a:pPr>
            <a:r>
              <a:rPr lang="it" sz="2300">
                <a:latin typeface="Comic Sans MS"/>
                <a:ea typeface="Comic Sans MS"/>
                <a:cs typeface="Comic Sans MS"/>
                <a:sym typeface="Comic Sans MS"/>
              </a:rPr>
              <a:t>Segmento </a:t>
            </a:r>
            <a:endParaRPr sz="23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omic Sans MS"/>
              <a:buChar char="●"/>
            </a:pPr>
            <a:r>
              <a:rPr lang="it" sz="2300">
                <a:latin typeface="Comic Sans MS"/>
                <a:ea typeface="Comic Sans MS"/>
                <a:cs typeface="Comic Sans MS"/>
                <a:sym typeface="Comic Sans MS"/>
              </a:rPr>
              <a:t>Cerchio</a:t>
            </a:r>
            <a:endParaRPr sz="23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omic Sans MS"/>
              <a:buChar char="●"/>
            </a:pPr>
            <a:r>
              <a:rPr lang="it" sz="2300">
                <a:latin typeface="Comic Sans MS"/>
                <a:ea typeface="Comic Sans MS"/>
                <a:cs typeface="Comic Sans MS"/>
                <a:sym typeface="Comic Sans MS"/>
              </a:rPr>
              <a:t>Spirale proporzionale</a:t>
            </a:r>
            <a:endParaRPr sz="23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/>
          <p:nvPr>
            <p:ph type="title"/>
          </p:nvPr>
        </p:nvSpPr>
        <p:spPr>
          <a:xfrm>
            <a:off x="2603500" y="445025"/>
            <a:ext cx="6228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Prima tappa: Zenone di Elea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8" name="Google Shape;98;p20"/>
          <p:cNvSpPr txBox="1"/>
          <p:nvPr>
            <p:ph idx="1" type="body"/>
          </p:nvPr>
        </p:nvSpPr>
        <p:spPr>
          <a:xfrm>
            <a:off x="311700" y="1152475"/>
            <a:ext cx="6044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100">
                <a:latin typeface="Comic Sans MS"/>
                <a:ea typeface="Comic Sans MS"/>
                <a:cs typeface="Comic Sans MS"/>
                <a:sym typeface="Comic Sans MS"/>
              </a:rPr>
              <a:t>Discepolo di Parmenide.</a:t>
            </a:r>
            <a:br>
              <a:rPr lang="it" sz="21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it" sz="2100">
                <a:latin typeface="Comic Sans MS"/>
                <a:ea typeface="Comic Sans MS"/>
                <a:cs typeface="Comic Sans MS"/>
                <a:sym typeface="Comic Sans MS"/>
              </a:rPr>
              <a:t>I</a:t>
            </a:r>
            <a:r>
              <a:rPr lang="it" sz="2100">
                <a:latin typeface="Comic Sans MS"/>
                <a:ea typeface="Comic Sans MS"/>
                <a:cs typeface="Comic Sans MS"/>
                <a:sym typeface="Comic Sans MS"/>
              </a:rPr>
              <a:t>ngegno acuto, sottile e vigorosamente polemico</a:t>
            </a:r>
            <a:endParaRPr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100">
                <a:latin typeface="Comic Sans MS"/>
                <a:ea typeface="Comic Sans MS"/>
                <a:cs typeface="Comic Sans MS"/>
                <a:sym typeface="Comic Sans MS"/>
              </a:rPr>
              <a:t>Memorabili le sue dimostrazioni per assurdo. </a:t>
            </a:r>
            <a:endParaRPr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100">
                <a:latin typeface="Comic Sans MS"/>
                <a:ea typeface="Comic Sans MS"/>
                <a:cs typeface="Comic Sans MS"/>
                <a:sym typeface="Comic Sans MS"/>
              </a:rPr>
              <a:t>I suoi paradossi non sono sofismi, ma evidenziano difficoltà reali che hanno lasciato un segno notevole nella storia del pensiero filosofico e scientifico</a:t>
            </a:r>
            <a:endParaRPr sz="2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9" name="Google Shape;99;p20" title="Diogenis_Laertii_De_Vitis_(1627)_-_Zenon_of_Elea_or_Zenon_of_Citium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7023" y="1017725"/>
            <a:ext cx="2417250" cy="2978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/>
          <p:nvPr>
            <p:ph type="title"/>
          </p:nvPr>
        </p:nvSpPr>
        <p:spPr>
          <a:xfrm>
            <a:off x="893575" y="277025"/>
            <a:ext cx="6805800" cy="77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Zenone, i suoi segmenti  e i moderni frattali.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5" name="Google Shape;105;p21"/>
          <p:cNvSpPr txBox="1"/>
          <p:nvPr>
            <p:ph type="title"/>
          </p:nvPr>
        </p:nvSpPr>
        <p:spPr>
          <a:xfrm>
            <a:off x="631300" y="961125"/>
            <a:ext cx="7341600" cy="36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latin typeface="Comic Sans MS"/>
                <a:ea typeface="Comic Sans MS"/>
                <a:cs typeface="Comic Sans MS"/>
                <a:sym typeface="Comic Sans MS"/>
              </a:rPr>
              <a:t>Immagino che </a:t>
            </a:r>
            <a:r>
              <a:rPr lang="it" sz="2400">
                <a:latin typeface="Comic Sans MS"/>
                <a:ea typeface="Comic Sans MS"/>
                <a:cs typeface="Comic Sans MS"/>
                <a:sym typeface="Comic Sans MS"/>
              </a:rPr>
              <a:t>Zenone avrebbe rifiutato i frattali, come la mia falena,  dato che implicano l’infinito attuale (</a:t>
            </a:r>
            <a:r>
              <a:rPr lang="it" sz="2100">
                <a:latin typeface="Comic Sans MS"/>
                <a:ea typeface="Comic Sans MS"/>
                <a:cs typeface="Comic Sans MS"/>
                <a:sym typeface="Comic Sans MS"/>
              </a:rPr>
              <a:t>Aborrito anche da Aristotele e dalla cultura greca antica in generale</a:t>
            </a:r>
            <a:r>
              <a:rPr lang="it" sz="2400">
                <a:latin typeface="Comic Sans MS"/>
                <a:ea typeface="Comic Sans MS"/>
                <a:cs typeface="Comic Sans MS"/>
                <a:sym typeface="Comic Sans MS"/>
              </a:rPr>
              <a:t>). </a:t>
            </a:r>
            <a:br>
              <a:rPr lang="it" sz="24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it" sz="2400">
                <a:latin typeface="Comic Sans MS"/>
                <a:ea typeface="Comic Sans MS"/>
                <a:cs typeface="Comic Sans MS"/>
                <a:sym typeface="Comic Sans MS"/>
              </a:rPr>
              <a:t>L’infinito della falena è nel suo perimetro frastagliato che ha misura infinita, come il fiocco di neve di Koch.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it" sz="24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it" sz="2400">
                <a:latin typeface="Comic Sans MS"/>
                <a:ea typeface="Comic Sans MS"/>
                <a:cs typeface="Comic Sans MS"/>
                <a:sym typeface="Comic Sans MS"/>
              </a:rPr>
              <a:t>Tuttavia le sue procedure ricorsive sembrano accettare la realtà  del segmento come infinito attuale di punti, evidenziandone la natura autosimile.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